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70" r:id="rId2"/>
    <p:sldId id="294" r:id="rId3"/>
    <p:sldId id="271" r:id="rId4"/>
    <p:sldId id="272" r:id="rId5"/>
    <p:sldId id="300" r:id="rId6"/>
    <p:sldId id="276" r:id="rId7"/>
    <p:sldId id="274" r:id="rId8"/>
    <p:sldId id="297" r:id="rId9"/>
    <p:sldId id="295" r:id="rId10"/>
    <p:sldId id="298" r:id="rId11"/>
    <p:sldId id="299" r:id="rId12"/>
    <p:sldId id="285" r:id="rId13"/>
    <p:sldId id="277" r:id="rId14"/>
    <p:sldId id="286" r:id="rId15"/>
    <p:sldId id="281" r:id="rId16"/>
    <p:sldId id="301" r:id="rId17"/>
    <p:sldId id="283" r:id="rId18"/>
    <p:sldId id="278" r:id="rId19"/>
    <p:sldId id="302" r:id="rId20"/>
    <p:sldId id="273" r:id="rId21"/>
    <p:sldId id="296" r:id="rId22"/>
    <p:sldId id="287" r:id="rId23"/>
    <p:sldId id="288" r:id="rId24"/>
    <p:sldId id="291" r:id="rId25"/>
    <p:sldId id="292" r:id="rId26"/>
    <p:sldId id="293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294"/>
            <p14:sldId id="271"/>
            <p14:sldId id="272"/>
            <p14:sldId id="300"/>
            <p14:sldId id="276"/>
            <p14:sldId id="274"/>
            <p14:sldId id="297"/>
            <p14:sldId id="295"/>
            <p14:sldId id="298"/>
            <p14:sldId id="299"/>
            <p14:sldId id="285"/>
            <p14:sldId id="277"/>
            <p14:sldId id="286"/>
            <p14:sldId id="281"/>
            <p14:sldId id="301"/>
            <p14:sldId id="283"/>
            <p14:sldId id="278"/>
            <p14:sldId id="302"/>
            <p14:sldId id="273"/>
            <p14:sldId id="296"/>
            <p14:sldId id="287"/>
            <p14:sldId id="288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8"/>
    <p:restoredTop sz="94604"/>
  </p:normalViewPr>
  <p:slideViewPr>
    <p:cSldViewPr>
      <p:cViewPr>
        <p:scale>
          <a:sx n="127" d="100"/>
          <a:sy n="127" d="100"/>
        </p:scale>
        <p:origin x="968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2018\SDET_CMU\CMU&#44368;&#50977;\&#48156;&#54364;&#51088;&#47308;\FeedBack_cliff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2018\SDET_CMU\CMU&#44368;&#50977;\&#48156;&#54364;&#51088;&#47308;\FeedBack_cliff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[FeedBack_cliff.xlsx]Sheet8!피벗 테이블1</c:name>
    <c:fmtId val="60"/>
  </c:pivotSource>
  <c:chart>
    <c:autoTitleDeleted val="1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Sheet8!$B$3</c:f>
              <c:strCache>
                <c:ptCount val="1"/>
                <c:pt idx="0">
                  <c:v>요약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Sheet8!$A$4:$A$9</c:f>
              <c:strCache>
                <c:ptCount val="5"/>
                <c:pt idx="0">
                  <c:v>INTEGRATION_TEST_DEFECT</c:v>
                </c:pt>
                <c:pt idx="1">
                  <c:v>UNIT_TEST_DEFECT</c:v>
                </c:pt>
                <c:pt idx="2">
                  <c:v>SYSTEM_TEST_DEFECT</c:v>
                </c:pt>
                <c:pt idx="3">
                  <c:v>Code Review</c:v>
                </c:pt>
                <c:pt idx="4">
                  <c:v>SonarQube</c:v>
                </c:pt>
              </c:strCache>
            </c:strRef>
          </c:cat>
          <c:val>
            <c:numRef>
              <c:f>Sheet8!$B$4:$B$9</c:f>
              <c:numCache>
                <c:formatCode>General</c:formatCode>
                <c:ptCount val="5"/>
                <c:pt idx="0">
                  <c:v>1</c:v>
                </c:pt>
                <c:pt idx="1">
                  <c:v>4</c:v>
                </c:pt>
                <c:pt idx="2">
                  <c:v>18</c:v>
                </c:pt>
                <c:pt idx="3">
                  <c:v>21</c:v>
                </c:pt>
                <c:pt idx="4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6C-A845-81E3-82B861D59D1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37525072"/>
        <c:axId val="437524680"/>
      </c:barChart>
      <c:catAx>
        <c:axId val="4375250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7524680"/>
        <c:crosses val="autoZero"/>
        <c:auto val="1"/>
        <c:lblAlgn val="ctr"/>
        <c:lblOffset val="100"/>
        <c:noMultiLvlLbl val="0"/>
      </c:catAx>
      <c:valAx>
        <c:axId val="437524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7525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[FeedBack_cliff.xlsx]Sheet10!피벗 테이블3</c:name>
    <c:fmtId val="10"/>
  </c:pivotSource>
  <c:chart>
    <c:autoTitleDeleted val="1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Sheet10!$B$3</c:f>
              <c:strCache>
                <c:ptCount val="1"/>
                <c:pt idx="0">
                  <c:v>요약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Sheet10!$A$4:$A$7</c:f>
              <c:strCache>
                <c:ptCount val="3"/>
                <c:pt idx="0">
                  <c:v>Critical</c:v>
                </c:pt>
                <c:pt idx="1">
                  <c:v>Major</c:v>
                </c:pt>
                <c:pt idx="2">
                  <c:v>Minor</c:v>
                </c:pt>
              </c:strCache>
            </c:strRef>
          </c:cat>
          <c:val>
            <c:numRef>
              <c:f>Sheet10!$B$4:$B$7</c:f>
              <c:numCache>
                <c:formatCode>General</c:formatCode>
                <c:ptCount val="3"/>
                <c:pt idx="0">
                  <c:v>2</c:v>
                </c:pt>
                <c:pt idx="1">
                  <c:v>27</c:v>
                </c:pt>
                <c:pt idx="2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C5-404E-9BFE-8B6C5DAE66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82327720"/>
        <c:axId val="482328112"/>
      </c:barChart>
      <c:catAx>
        <c:axId val="482327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2328112"/>
        <c:crosses val="autoZero"/>
        <c:auto val="1"/>
        <c:lblAlgn val="ctr"/>
        <c:lblOffset val="100"/>
        <c:noMultiLvlLbl val="0"/>
      </c:catAx>
      <c:valAx>
        <c:axId val="482328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2327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2018. 7. 30.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32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086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9786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7405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850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13" Type="http://schemas.openxmlformats.org/officeDocument/2006/relationships/image" Target="../media/image20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1.png"/><Relationship Id="rId12" Type="http://schemas.openxmlformats.org/officeDocument/2006/relationships/image" Target="../media/image19.tiff"/><Relationship Id="rId2" Type="http://schemas.openxmlformats.org/officeDocument/2006/relationships/hyperlink" Target="http://40.74.87.221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8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7.tiff"/><Relationship Id="rId4" Type="http://schemas.openxmlformats.org/officeDocument/2006/relationships/hyperlink" Target="http://40.74.87.211:9000/projects" TargetMode="External"/><Relationship Id="rId9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174153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789040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Mid-term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26661"/>
            <a:ext cx="8496944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Detecting Method / Tool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3052680"/>
            <a:ext cx="8496944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Severity</a:t>
            </a:r>
            <a:endParaRPr lang="en-US" altLang="ko-KR" dirty="0"/>
          </a:p>
        </p:txBody>
      </p:sp>
      <p:graphicFrame>
        <p:nvGraphicFramePr>
          <p:cNvPr id="15" name="차트 14"/>
          <p:cNvGraphicFramePr>
            <a:graphicFrameLocks/>
          </p:cNvGraphicFramePr>
          <p:nvPr>
            <p:extLst/>
          </p:nvPr>
        </p:nvGraphicFramePr>
        <p:xfrm>
          <a:off x="133349" y="1174989"/>
          <a:ext cx="6958507" cy="1812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차트 15"/>
          <p:cNvGraphicFramePr>
            <a:graphicFrameLocks/>
          </p:cNvGraphicFramePr>
          <p:nvPr>
            <p:extLst/>
          </p:nvPr>
        </p:nvGraphicFramePr>
        <p:xfrm>
          <a:off x="1259633" y="3532431"/>
          <a:ext cx="5915794" cy="1258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422B3A7-E8B0-CB4F-BD91-32C16939BC2D}"/>
              </a:ext>
            </a:extLst>
          </p:cNvPr>
          <p:cNvSpPr txBox="1"/>
          <p:nvPr/>
        </p:nvSpPr>
        <p:spPr>
          <a:xfrm>
            <a:off x="6444471" y="2987166"/>
            <a:ext cx="348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</a:t>
            </a:r>
            <a:r>
              <a:rPr kumimoji="1" lang="en-US" altLang="ko-KR" dirty="0">
                <a:solidFill>
                  <a:srgbClr val="FF0000"/>
                </a:solidFill>
              </a:rPr>
              <a:t>-severity </a:t>
            </a:r>
            <a:r>
              <a:rPr kumimoji="1" lang="ko-KR" altLang="en-US" dirty="0">
                <a:solidFill>
                  <a:srgbClr val="FF0000"/>
                </a:solidFill>
              </a:rPr>
              <a:t>데이터 합치기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 </a:t>
            </a:r>
            <a:r>
              <a:rPr kumimoji="1" lang="en-US" altLang="ko-KR" dirty="0">
                <a:solidFill>
                  <a:srgbClr val="FF0000"/>
                </a:solidFill>
              </a:rPr>
              <a:t>effort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9E8B6-0814-8A48-9A51-13FA1D710554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18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688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110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9283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activities – Static analysis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Picture 2" descr="https://sdet-bts.atlassian.net/wiki/download/thumbnails/4947981/image2018-7-21_5-43-17.png?version=1&amp;modificationDate=1532119400232&amp;cacheVersion=1&amp;api=v2&amp;width=417&amp;height=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27" y="2780928"/>
            <a:ext cx="4392488" cy="26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27272F-6365-114D-9B9E-4F20CB2C3149}"/>
              </a:ext>
            </a:extLst>
          </p:cNvPr>
          <p:cNvSpPr txBox="1"/>
          <p:nvPr/>
        </p:nvSpPr>
        <p:spPr>
          <a:xfrm>
            <a:off x="5580112" y="1162489"/>
            <a:ext cx="3363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관련 내용 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False alarm </a:t>
            </a:r>
            <a:r>
              <a:rPr kumimoji="1" lang="ko-KR" altLang="en-US" dirty="0">
                <a:solidFill>
                  <a:srgbClr val="FF0000"/>
                </a:solidFill>
              </a:rPr>
              <a:t>분석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정적 분석 툴에 대한 특성 비교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20D680-1796-3448-A91D-A96402D8429D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38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61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110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the tartan system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Picture 2" descr="https://sdet-bts.atlassian.net/wiki/download/thumbnails/4947981/image2018-7-21_5-43-17.png?version=1&amp;modificationDate=1532119400232&amp;cacheVersion=1&amp;api=v2&amp;width=417&amp;height=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27" y="2780928"/>
            <a:ext cx="4392488" cy="26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27272F-6365-114D-9B9E-4F20CB2C3149}"/>
              </a:ext>
            </a:extLst>
          </p:cNvPr>
          <p:cNvSpPr txBox="1"/>
          <p:nvPr/>
        </p:nvSpPr>
        <p:spPr>
          <a:xfrm>
            <a:off x="5658622" y="842607"/>
            <a:ext cx="2819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숫자 현행화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learned.</a:t>
            </a:r>
            <a:r>
              <a:rPr kumimoji="1" lang="ko-KR" altLang="en-US" dirty="0">
                <a:solidFill>
                  <a:srgbClr val="FF0000"/>
                </a:solidFill>
              </a:rPr>
              <a:t>수정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5611AC-D10C-294F-B9EF-870930A0DFF1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801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13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Quality ‘smell’ of the tartan system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Review of requirements (at system level)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(7/16) 2 h 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5 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TestCase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26 (ref. appendix. 3)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: 15 (ref. appendix. 4)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Map of Game 16(ref. appendix 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the tartan system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E0617-AF0A-D54C-933A-4022E0FD7699}"/>
              </a:ext>
            </a:extLst>
          </p:cNvPr>
          <p:cNvSpPr txBox="1"/>
          <p:nvPr/>
        </p:nvSpPr>
        <p:spPr>
          <a:xfrm>
            <a:off x="323528" y="187319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Pre-Test (optional)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삭제필요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68F5D-4657-014E-A71E-E25F87132A5B}"/>
              </a:ext>
            </a:extLst>
          </p:cNvPr>
          <p:cNvSpPr txBox="1"/>
          <p:nvPr/>
        </p:nvSpPr>
        <p:spPr>
          <a:xfrm>
            <a:off x="5658622" y="842607"/>
            <a:ext cx="417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내용을 </a:t>
            </a:r>
            <a:r>
              <a:rPr kumimoji="1" lang="en-US" altLang="ko-KR" dirty="0">
                <a:solidFill>
                  <a:srgbClr val="FF0000"/>
                </a:solidFill>
              </a:rPr>
              <a:t>system test </a:t>
            </a:r>
            <a:r>
              <a:rPr kumimoji="1" lang="ko-KR" altLang="en-US" dirty="0">
                <a:solidFill>
                  <a:srgbClr val="FF0000"/>
                </a:solidFill>
              </a:rPr>
              <a:t>에 반영하고 삭제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BF94A-F3F7-BA4C-A90C-6A5F2ACFD17E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95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CC423D-58A8-AB47-B789-6AE3D6A3EA20}"/>
              </a:ext>
            </a:extLst>
          </p:cNvPr>
          <p:cNvSpPr txBox="1"/>
          <p:nvPr/>
        </p:nvSpPr>
        <p:spPr>
          <a:xfrm>
            <a:off x="2287636" y="775183"/>
            <a:ext cx="685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결과물을 선명하게 나타낼 수 있는 그림 </a:t>
            </a:r>
            <a:r>
              <a:rPr kumimoji="1" lang="en-US" altLang="ko-KR" dirty="0">
                <a:solidFill>
                  <a:srgbClr val="FF0000"/>
                </a:solidFill>
              </a:rPr>
              <a:t>or </a:t>
            </a:r>
            <a:r>
              <a:rPr kumimoji="1" lang="ko-KR" altLang="en-US" dirty="0">
                <a:solidFill>
                  <a:srgbClr val="FF0000"/>
                </a:solidFill>
              </a:rPr>
              <a:t>지표 추가가 필요함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443A83-A78C-7D48-8E84-A4EF5E7C1D56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17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0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code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90% statement coverage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number of unit-test : 241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Defect list : 4 (SDET-47, SDET-48, SDET-51, SDET-54)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" y="6554936"/>
            <a:ext cx="827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 methods without conditional statements, getter/setter methods 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5408" y="539442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57" y="1861045"/>
            <a:ext cx="2089592" cy="215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B96113-F1CE-C54E-8286-99AD11747F54}"/>
              </a:ext>
            </a:extLst>
          </p:cNvPr>
          <p:cNvSpPr txBox="1"/>
          <p:nvPr/>
        </p:nvSpPr>
        <p:spPr>
          <a:xfrm>
            <a:off x="4076557" y="848040"/>
            <a:ext cx="41328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* </a:t>
            </a:r>
            <a:r>
              <a:rPr kumimoji="1" lang="en-US" altLang="ko-KR" dirty="0">
                <a:solidFill>
                  <a:srgbClr val="FF0000"/>
                </a:solidFill>
              </a:rPr>
              <a:t>unit </a:t>
            </a:r>
            <a:r>
              <a:rPr kumimoji="1" lang="ko-KR" altLang="en-US" dirty="0">
                <a:solidFill>
                  <a:srgbClr val="FF0000"/>
                </a:solidFill>
              </a:rPr>
              <a:t>단위의 </a:t>
            </a:r>
            <a:r>
              <a:rPr kumimoji="1" lang="ko-KR" altLang="en-US" dirty="0" err="1">
                <a:solidFill>
                  <a:srgbClr val="FF0000"/>
                </a:solidFill>
              </a:rPr>
              <a:t>기능확인</a:t>
            </a:r>
            <a:r>
              <a:rPr kumimoji="1" lang="ko-KR" altLang="en-US" dirty="0">
                <a:solidFill>
                  <a:srgbClr val="FF0000"/>
                </a:solidFill>
              </a:rPr>
              <a:t> 및 </a:t>
            </a:r>
            <a:r>
              <a:rPr kumimoji="1" lang="en-US" altLang="ko-KR" dirty="0">
                <a:solidFill>
                  <a:srgbClr val="FF0000"/>
                </a:solidFill>
              </a:rPr>
              <a:t>defect </a:t>
            </a:r>
            <a:r>
              <a:rPr kumimoji="1" lang="ko-KR" altLang="en-US" dirty="0">
                <a:solidFill>
                  <a:srgbClr val="FF0000"/>
                </a:solidFill>
              </a:rPr>
              <a:t>검출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FF0000"/>
                </a:solidFill>
              </a:rPr>
              <a:t>Defect </a:t>
            </a:r>
            <a:r>
              <a:rPr kumimoji="1" lang="ko-KR" altLang="en-US" dirty="0">
                <a:solidFill>
                  <a:srgbClr val="FF0000"/>
                </a:solidFill>
              </a:rPr>
              <a:t>숫자가 적은 이유를 기술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FF0000"/>
                </a:solidFill>
              </a:rPr>
              <a:t>Coverage </a:t>
            </a:r>
            <a:r>
              <a:rPr kumimoji="1" lang="ko-KR" altLang="en-US" dirty="0">
                <a:solidFill>
                  <a:srgbClr val="FF0000"/>
                </a:solidFill>
              </a:rPr>
              <a:t>결과 업데이트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2FEEE6-76AC-D04E-890A-817C08F5A02D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904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0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code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90% statement coverage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number of unit-test : 241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Defect list : 4 (SDET-47, SDET-48, SDET-51, SDET-54)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Mutation Test 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" y="6554936"/>
            <a:ext cx="827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 methods without conditional statements, getter/setter methods 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5408" y="539442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57" y="1861045"/>
            <a:ext cx="2089592" cy="215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B96113-F1CE-C54E-8286-99AD11747F54}"/>
              </a:ext>
            </a:extLst>
          </p:cNvPr>
          <p:cNvSpPr txBox="1"/>
          <p:nvPr/>
        </p:nvSpPr>
        <p:spPr>
          <a:xfrm>
            <a:off x="4111545" y="871552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관련 내용으로 현행화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3D15EE-92DC-0C48-8648-2657CCC5B593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24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80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Verify core sequence consistency (Risk based test)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수정필요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BA57EB-F596-0F40-98BA-26FFE0909D0D}"/>
              </a:ext>
            </a:extLst>
          </p:cNvPr>
          <p:cNvSpPr txBox="1"/>
          <p:nvPr/>
        </p:nvSpPr>
        <p:spPr>
          <a:xfrm>
            <a:off x="5364088" y="3451796"/>
            <a:ext cx="5517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New feature </a:t>
            </a:r>
            <a:r>
              <a:rPr kumimoji="1" lang="ko-KR" altLang="en-US" dirty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>
                <a:solidFill>
                  <a:srgbClr val="FF0000"/>
                </a:solidFill>
              </a:rPr>
              <a:t>effort. </a:t>
            </a:r>
            <a:r>
              <a:rPr kumimoji="1" lang="ko-KR" altLang="en-US" dirty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2E287-0F97-0C49-84B9-63FCDC0A1D94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19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01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perspective.(2018LGSDETProject.pdf)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verified.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Total Man Hours : 50 hours (5days / 5 hours per day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Periods : 7/19~25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System Test Case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Result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(it is managed by JIRA System)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Argument Point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should we have to implement automation test system?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현행화</a:t>
            </a:r>
            <a:endParaRPr lang="en-US" altLang="ko-KR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9F72B6-75E4-B44E-A642-94E30D2AC008}"/>
              </a:ext>
            </a:extLst>
          </p:cNvPr>
          <p:cNvSpPr txBox="1"/>
          <p:nvPr/>
        </p:nvSpPr>
        <p:spPr>
          <a:xfrm>
            <a:off x="5364088" y="3451796"/>
            <a:ext cx="2795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테스트 적용 기법 기술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데이터 현행화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Lesson &amp; learned </a:t>
            </a:r>
            <a:r>
              <a:rPr kumimoji="1" lang="ko-KR" altLang="en-US" dirty="0">
                <a:solidFill>
                  <a:srgbClr val="FF0000"/>
                </a:solidFill>
              </a:rPr>
              <a:t>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82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01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perspective.(2018LGSDETProject.pdf)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verified.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Total Man Hours : 50 hours (5days / 5 hours per day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Periods : 7/19~25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System Test Case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Result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(it is managed by JIRA System)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Argument Point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should we have to implement automation test system?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Feature 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신규 개발 내용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아키텍처 위주 정리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9F72B6-75E4-B44E-A642-94E30D2AC008}"/>
              </a:ext>
            </a:extLst>
          </p:cNvPr>
          <p:cNvSpPr txBox="1"/>
          <p:nvPr/>
        </p:nvSpPr>
        <p:spPr>
          <a:xfrm>
            <a:off x="5364088" y="3451796"/>
            <a:ext cx="415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Requirement </a:t>
            </a:r>
            <a:r>
              <a:rPr kumimoji="1" lang="ko-KR" altLang="en-US" dirty="0">
                <a:solidFill>
                  <a:srgbClr val="FF0000"/>
                </a:solidFill>
              </a:rPr>
              <a:t>대비 개발 숫자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상세 </a:t>
            </a:r>
            <a:r>
              <a:rPr kumimoji="1" lang="en-US" altLang="ko-KR" dirty="0">
                <a:solidFill>
                  <a:srgbClr val="FF0000"/>
                </a:solidFill>
              </a:rPr>
              <a:t>requirement </a:t>
            </a:r>
            <a:r>
              <a:rPr kumimoji="1" lang="ko-KR" altLang="en-US" dirty="0">
                <a:solidFill>
                  <a:srgbClr val="FF0000"/>
                </a:solidFill>
              </a:rPr>
              <a:t>는 </a:t>
            </a:r>
            <a:r>
              <a:rPr kumimoji="1" lang="ko-KR" altLang="en-US" dirty="0" err="1">
                <a:solidFill>
                  <a:srgbClr val="FF0000"/>
                </a:solidFill>
              </a:rPr>
              <a:t>유첨으로</a:t>
            </a:r>
            <a:r>
              <a:rPr kumimoji="1" lang="ko-KR" altLang="en-US" dirty="0">
                <a:solidFill>
                  <a:srgbClr val="FF0000"/>
                </a:solidFill>
              </a:rPr>
              <a:t> 정리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3C98C-B51B-DE40-8CC5-B503B6BB8DBF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070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267627" y="206791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BTS is originally the most famous k-pop star these days. Recently, their song has been ranked 1st place in the Billboard.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So, we named it as we want to be a star in testing.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29000"/>
            <a:ext cx="3613436" cy="20379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441" y="3429001"/>
            <a:ext cx="3571574" cy="20379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1520" y="539092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number one on the Billboard200 and number 10 on the BillboardHOT100 , marking the highest rank for an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Artist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21991-9927-8B47-8F3B-3E0D120899B6}"/>
              </a:ext>
            </a:extLst>
          </p:cNvPr>
          <p:cNvSpPr txBox="1"/>
          <p:nvPr/>
        </p:nvSpPr>
        <p:spPr>
          <a:xfrm>
            <a:off x="6084168" y="1509790"/>
            <a:ext cx="273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LG – BTS </a:t>
            </a:r>
            <a:r>
              <a:rPr kumimoji="1" lang="ko-KR" altLang="en-US" dirty="0">
                <a:solidFill>
                  <a:srgbClr val="FF0000"/>
                </a:solidFill>
              </a:rPr>
              <a:t>관련 사진 추가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B548B0-D0E5-E14F-81A3-DDBDB68FD034}"/>
              </a:ext>
            </a:extLst>
          </p:cNvPr>
          <p:cNvSpPr txBox="1"/>
          <p:nvPr/>
        </p:nvSpPr>
        <p:spPr>
          <a:xfrm>
            <a:off x="7058628" y="1873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199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9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http://40.74.87.221:8080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http://40.74.87.211:9000/projects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Team Goal :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“Studying and Understanding of SDET Culture and Techniques”, </a:t>
            </a:r>
            <a:r>
              <a:rPr lang="en-US" altLang="ko-KR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 dancing or singing!!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members (main role)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Clifford C Huff (Mentor)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Sungho Chin (Team &amp; Project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Lee (Code Review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Lead)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Yang (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 Lead)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Hwang (Plan &amp; Test Lead)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Team Process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for project / day, 1 project meeting / day, 1 mentoring meeting / week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14F45E-B7E4-D34C-96BE-0710310E11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398" y="3733490"/>
            <a:ext cx="2090291" cy="15677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9ED6D7-3B12-EC45-AFC3-BE1A816E3B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88101" y="1931914"/>
            <a:ext cx="2125073" cy="15938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91597B-E90C-2349-8EC9-CDFCE782C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3" y="4240859"/>
            <a:ext cx="2120697" cy="1060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31914"/>
            <a:ext cx="2120697" cy="2288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45D180-6B87-EA40-8BA3-6A4E5E1E6BF9}"/>
              </a:ext>
            </a:extLst>
          </p:cNvPr>
          <p:cNvSpPr txBox="1"/>
          <p:nvPr/>
        </p:nvSpPr>
        <p:spPr>
          <a:xfrm>
            <a:off x="4175215" y="295054"/>
            <a:ext cx="3092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사진 </a:t>
            </a:r>
            <a:r>
              <a:rPr kumimoji="1" lang="en-US" altLang="ko-KR" dirty="0">
                <a:solidFill>
                  <a:srgbClr val="FF0000"/>
                </a:solidFill>
              </a:rPr>
              <a:t>cliff</a:t>
            </a:r>
            <a:r>
              <a:rPr kumimoji="1" lang="ko-KR" altLang="en-US" dirty="0">
                <a:solidFill>
                  <a:srgbClr val="FF0000"/>
                </a:solidFill>
              </a:rPr>
              <a:t> 함께 </a:t>
            </a:r>
            <a:r>
              <a:rPr kumimoji="1" lang="ko-KR" altLang="en-US" dirty="0" err="1">
                <a:solidFill>
                  <a:srgbClr val="FF0000"/>
                </a:solidFill>
              </a:rPr>
              <a:t>찍은걸</a:t>
            </a:r>
            <a:r>
              <a:rPr kumimoji="1" lang="ko-KR" altLang="en-US" dirty="0">
                <a:solidFill>
                  <a:srgbClr val="FF0000"/>
                </a:solidFill>
              </a:rPr>
              <a:t> 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C. :</a:t>
            </a:r>
            <a:r>
              <a:rPr kumimoji="1" lang="ko-KR" altLang="en-US" dirty="0">
                <a:solidFill>
                  <a:srgbClr val="FF0000"/>
                </a:solidFill>
              </a:rPr>
              <a:t>  관련 내용 추가 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338948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25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TBD</a:t>
            </a:r>
            <a:endParaRPr lang="en-US" altLang="ko-KR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lvl="2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=&gt; not focus on simple coverage ratio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Functional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27AAC2-195B-F545-9B37-CCE4EBD13C76}"/>
              </a:ext>
            </a:extLst>
          </p:cNvPr>
          <p:cNvSpPr txBox="1"/>
          <p:nvPr/>
        </p:nvSpPr>
        <p:spPr>
          <a:xfrm>
            <a:off x="4175215" y="295054"/>
            <a:ext cx="2598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Quality goal</a:t>
            </a:r>
            <a:r>
              <a:rPr kumimoji="1" lang="ko-KR" altLang="en-US" dirty="0">
                <a:solidFill>
                  <a:srgbClr val="FF0000"/>
                </a:solidFill>
              </a:rPr>
              <a:t> 을 정의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1"/>
            <a:r>
              <a:rPr kumimoji="1" lang="en-US" altLang="ko-KR" dirty="0">
                <a:solidFill>
                  <a:srgbClr val="FF0000"/>
                </a:solidFill>
              </a:rPr>
              <a:t>Measure </a:t>
            </a:r>
            <a:r>
              <a:rPr kumimoji="1" lang="ko-KR" altLang="en-US" dirty="0">
                <a:solidFill>
                  <a:srgbClr val="FF0000"/>
                </a:solidFill>
              </a:rPr>
              <a:t>정의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724128" y="2271478"/>
            <a:ext cx="3555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goal(quality goal </a:t>
            </a:r>
            <a:r>
              <a:rPr kumimoji="1" lang="ko-KR" altLang="en-US" dirty="0">
                <a:solidFill>
                  <a:srgbClr val="FF0000"/>
                </a:solidFill>
              </a:rPr>
              <a:t>포함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목표대비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달성도 비교 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8328DC-7C69-1F41-8D59-CC9193B4919C}"/>
              </a:ext>
            </a:extLst>
          </p:cNvPr>
          <p:cNvSpPr txBox="1"/>
          <p:nvPr/>
        </p:nvSpPr>
        <p:spPr>
          <a:xfrm>
            <a:off x="7705687" y="77518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51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25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TBD</a:t>
            </a:r>
            <a:endParaRPr lang="en-US" altLang="ko-KR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lvl="2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=&gt; not focus on simple coverage ratio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Functional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Risk Management 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27AAC2-195B-F545-9B37-CCE4EBD13C76}"/>
              </a:ext>
            </a:extLst>
          </p:cNvPr>
          <p:cNvSpPr txBox="1"/>
          <p:nvPr/>
        </p:nvSpPr>
        <p:spPr>
          <a:xfrm>
            <a:off x="4659156" y="1268760"/>
            <a:ext cx="378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Risk management </a:t>
            </a:r>
            <a:r>
              <a:rPr kumimoji="1" lang="ko-KR" altLang="en-US" dirty="0">
                <a:solidFill>
                  <a:srgbClr val="FF0000"/>
                </a:solidFill>
              </a:rPr>
              <a:t>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Project &amp; Product </a:t>
            </a:r>
            <a:r>
              <a:rPr kumimoji="1" lang="ko-KR" altLang="en-US" dirty="0">
                <a:solidFill>
                  <a:srgbClr val="FF0000"/>
                </a:solidFill>
              </a:rPr>
              <a:t>관점에서 기술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A35872-4DD6-3B46-9D3F-9FAA18C9CE27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954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494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Code review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Pre-Test (optional) :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It is not a formal quality system step 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Ad-Hoc (Experience-based test design technique)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Sonar, testability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(gray box)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BVA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phase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new features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Develop/Unit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2F798-9677-CE4D-97A1-F6A91E806B7B}"/>
              </a:ext>
            </a:extLst>
          </p:cNvPr>
          <p:cNvSpPr txBox="1"/>
          <p:nvPr/>
        </p:nvSpPr>
        <p:spPr>
          <a:xfrm>
            <a:off x="6732240" y="1700808"/>
            <a:ext cx="3594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Project Results </a:t>
            </a:r>
            <a:r>
              <a:rPr lang="ko-KR" altLang="en-US" b="1" dirty="0">
                <a:solidFill>
                  <a:srgbClr val="FF0000"/>
                </a:solidFill>
              </a:rPr>
              <a:t>쪽으로 이동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en-US" altLang="ko-KR" b="1" baseline="30000" dirty="0">
                <a:solidFill>
                  <a:srgbClr val="FF0000"/>
                </a:solidFill>
              </a:rPr>
              <a:t>nd</a:t>
            </a:r>
            <a:r>
              <a:rPr kumimoji="1" lang="en-US" altLang="ko-KR" b="1" dirty="0">
                <a:solidFill>
                  <a:srgbClr val="FF0000"/>
                </a:solidFill>
              </a:rPr>
              <a:t> Phase </a:t>
            </a:r>
            <a:r>
              <a:rPr kumimoji="1" lang="ko-KR" altLang="en-US" b="1" dirty="0">
                <a:solidFill>
                  <a:srgbClr val="FF0000"/>
                </a:solidFill>
              </a:rPr>
              <a:t>부분을 삭제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r>
              <a:rPr kumimoji="1" lang="ko-KR" altLang="en-US" b="1" dirty="0">
                <a:solidFill>
                  <a:srgbClr val="FF0000"/>
                </a:solidFill>
              </a:rPr>
              <a:t>개별 항목에 추가 활동 내용 반영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2FB05-795F-E146-B2F6-E5FC788BF7C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043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TBD Project Plans (?)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395B4C-EF49-C54E-8093-71BB1A37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52736"/>
            <a:ext cx="9144000" cy="43774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7C7664-48CE-3B44-BEF4-E601159BB0F7}"/>
              </a:ext>
            </a:extLst>
          </p:cNvPr>
          <p:cNvSpPr txBox="1"/>
          <p:nvPr/>
        </p:nvSpPr>
        <p:spPr>
          <a:xfrm>
            <a:off x="7740463" y="2121429"/>
            <a:ext cx="352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계획대비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실제 실행을 표기 필요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D77102-6ED5-B749-9AD6-DBE931E3AFE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175">
            <a:extLst>
              <a:ext uri="{FF2B5EF4-FFF2-40B4-BE49-F238E27FC236}">
                <a16:creationId xmlns:a16="http://schemas.microsoft.com/office/drawing/2014/main" id="{46E5799E-3777-F542-A949-EAC75EFF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26" y="1052736"/>
            <a:ext cx="7422347" cy="215614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Management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7C7664-48CE-3B44-BEF4-E601159BB0F7}"/>
              </a:ext>
            </a:extLst>
          </p:cNvPr>
          <p:cNvSpPr txBox="1"/>
          <p:nvPr/>
        </p:nvSpPr>
        <p:spPr>
          <a:xfrm>
            <a:off x="4713413" y="3831482"/>
            <a:ext cx="3569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누적 </a:t>
            </a:r>
            <a:r>
              <a:rPr kumimoji="1" lang="en-US" altLang="ko-KR" dirty="0">
                <a:solidFill>
                  <a:srgbClr val="FF0000"/>
                </a:solidFill>
              </a:rPr>
              <a:t>effort </a:t>
            </a:r>
            <a:r>
              <a:rPr kumimoji="1" lang="ko-KR" altLang="en-US" dirty="0">
                <a:solidFill>
                  <a:srgbClr val="FF0000"/>
                </a:solidFill>
              </a:rPr>
              <a:t>대비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실적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ex) burndown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Burndown </a:t>
            </a:r>
            <a:r>
              <a:rPr kumimoji="1" lang="ko-KR" altLang="en-US" dirty="0">
                <a:solidFill>
                  <a:srgbClr val="FF0000"/>
                </a:solidFill>
              </a:rPr>
              <a:t>비슷한 무엇으로 대체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C3B33-05D0-6C47-9E71-257D68D55C1F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3131154"/>
            <a:ext cx="8496944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Define Severity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62BB8F-AD4A-7447-B7DD-A209224692C7}"/>
              </a:ext>
            </a:extLst>
          </p:cNvPr>
          <p:cNvSpPr txBox="1"/>
          <p:nvPr/>
        </p:nvSpPr>
        <p:spPr>
          <a:xfrm>
            <a:off x="3810360" y="2996952"/>
            <a:ext cx="5333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>
                <a:solidFill>
                  <a:srgbClr val="FF0000"/>
                </a:solidFill>
              </a:rPr>
              <a:t>정의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Lessen &amp; learned.(?) 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- </a:t>
            </a:r>
            <a:r>
              <a:rPr kumimoji="1" lang="ko-KR" altLang="en-US" dirty="0">
                <a:solidFill>
                  <a:srgbClr val="FF0000"/>
                </a:solidFill>
              </a:rPr>
              <a:t>각 단계별로 </a:t>
            </a:r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다르게 정의해야 하는가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3873AF-A20F-DF4F-B4BD-BE1DC7CC787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414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</TotalTime>
  <Words>1790</Words>
  <Application>Microsoft Macintosh PowerPoint</Application>
  <PresentationFormat>화면 슬라이드 쇼(4:3)</PresentationFormat>
  <Paragraphs>366</Paragraphs>
  <Slides>26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Sungho Chin</cp:lastModifiedBy>
  <cp:revision>93</cp:revision>
  <dcterms:created xsi:type="dcterms:W3CDTF">2018-07-20T19:33:24Z</dcterms:created>
  <dcterms:modified xsi:type="dcterms:W3CDTF">2018-07-30T19:45:03Z</dcterms:modified>
</cp:coreProperties>
</file>